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1" r:id="rId4"/>
    <p:sldId id="272" r:id="rId5"/>
    <p:sldId id="273" r:id="rId6"/>
    <p:sldId id="274" r:id="rId7"/>
    <p:sldId id="262" r:id="rId8"/>
    <p:sldId id="269" r:id="rId9"/>
    <p:sldId id="275" r:id="rId10"/>
    <p:sldId id="276" r:id="rId11"/>
    <p:sldId id="279" r:id="rId12"/>
    <p:sldId id="277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91" autoAdjust="0"/>
    <p:restoredTop sz="94660"/>
  </p:normalViewPr>
  <p:slideViewPr>
    <p:cSldViewPr>
      <p:cViewPr varScale="1">
        <p:scale>
          <a:sx n="64" d="100"/>
          <a:sy n="64" d="100"/>
        </p:scale>
        <p:origin x="129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7BB5D-4140-4EB8-BC53-024526A7166F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EE55-BB50-4999-ADAC-280CF78AA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7BB5D-4140-4EB8-BC53-024526A7166F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EE55-BB50-4999-ADAC-280CF78AA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7BB5D-4140-4EB8-BC53-024526A7166F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EE55-BB50-4999-ADAC-280CF78AA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7BB5D-4140-4EB8-BC53-024526A7166F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EE55-BB50-4999-ADAC-280CF78AA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7BB5D-4140-4EB8-BC53-024526A7166F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EE55-BB50-4999-ADAC-280CF78AA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7BB5D-4140-4EB8-BC53-024526A7166F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EE55-BB50-4999-ADAC-280CF78AA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7BB5D-4140-4EB8-BC53-024526A7166F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EE55-BB50-4999-ADAC-280CF78AA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7BB5D-4140-4EB8-BC53-024526A7166F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EE55-BB50-4999-ADAC-280CF78AA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7BB5D-4140-4EB8-BC53-024526A7166F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EE55-BB50-4999-ADAC-280CF78AA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7BB5D-4140-4EB8-BC53-024526A7166F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EE55-BB50-4999-ADAC-280CF78AA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7BB5D-4140-4EB8-BC53-024526A7166F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EE55-BB50-4999-ADAC-280CF78AA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7BB5D-4140-4EB8-BC53-024526A7166F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AEE55-BB50-4999-ADAC-280CF78AA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fip.kpmo.ru/" TargetMode="External"/><Relationship Id="rId2" Type="http://schemas.openxmlformats.org/officeDocument/2006/relationships/hyperlink" Target="http://ipk74.ru/set-npp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28498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6600"/>
                </a:solidFill>
              </a:rPr>
              <a:t/>
            </a:r>
            <a:br>
              <a:rPr lang="ru-RU" dirty="0" smtClean="0">
                <a:solidFill>
                  <a:srgbClr val="006600"/>
                </a:solidFill>
              </a:rPr>
            </a:br>
            <a:r>
              <a:rPr lang="ru-RU" b="1" dirty="0" smtClean="0">
                <a:solidFill>
                  <a:srgbClr val="006600"/>
                </a:solidFill>
                <a:latin typeface="+mn-lt"/>
              </a:rPr>
              <a:t>Проектируем учебный</a:t>
            </a:r>
            <a:r>
              <a:rPr lang="ru-RU" b="1" dirty="0">
                <a:solidFill>
                  <a:srgbClr val="006600"/>
                </a:solidFill>
                <a:latin typeface="+mn-lt"/>
                <a:ea typeface="Batang" pitchFamily="18" charset="-127"/>
              </a:rPr>
              <a:t/>
            </a:r>
            <a:br>
              <a:rPr lang="ru-RU" b="1" dirty="0">
                <a:solidFill>
                  <a:srgbClr val="006600"/>
                </a:solidFill>
                <a:latin typeface="+mn-lt"/>
                <a:ea typeface="Batang" pitchFamily="18" charset="-127"/>
              </a:rPr>
            </a:br>
            <a:r>
              <a:rPr lang="ru-RU" b="1" dirty="0" smtClean="0">
                <a:solidFill>
                  <a:srgbClr val="006600"/>
                </a:solidFill>
                <a:latin typeface="+mn-lt"/>
                <a:ea typeface="Batang" pitchFamily="18" charset="-127"/>
              </a:rPr>
              <a:t>2018-2019 год</a:t>
            </a:r>
            <a:r>
              <a:rPr lang="ru-RU" b="1" dirty="0">
                <a:solidFill>
                  <a:srgbClr val="006600"/>
                </a:solidFill>
                <a:latin typeface="+mn-lt"/>
                <a:ea typeface="Batang" pitchFamily="18" charset="-127"/>
              </a:rPr>
              <a:t/>
            </a:r>
            <a:br>
              <a:rPr lang="ru-RU" b="1" dirty="0">
                <a:solidFill>
                  <a:srgbClr val="006600"/>
                </a:solidFill>
                <a:latin typeface="+mn-lt"/>
                <a:ea typeface="Batang" pitchFamily="18" charset="-127"/>
              </a:rPr>
            </a:br>
            <a:endParaRPr lang="ru-RU" b="1" dirty="0">
              <a:solidFill>
                <a:srgbClr val="006600"/>
              </a:solidFill>
              <a:latin typeface="+mn-lt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86916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29 августа 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2018г.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Не бойтесь расти медленно, бойтесь оставаться неизменным.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4098" name="Picture 2" descr="ÐÐ°ÑÑÐ¸Ð½ÐºÐ¸ Ð¿Ð¾ Ð·Ð°Ð¿ÑÐ¾ÑÑ Ð¿ÐµÐ´ÑÐ¾Ð²ÐµÑ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4922726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>
                <a:solidFill>
                  <a:srgbClr val="C00000"/>
                </a:solidFill>
              </a:rPr>
              <a:t>В МАОУ «СОШ № 104</a:t>
            </a:r>
            <a:r>
              <a:rPr lang="ru-RU" dirty="0" smtClean="0">
                <a:solidFill>
                  <a:srgbClr val="C00000"/>
                </a:solidFill>
              </a:rPr>
              <a:t>» </a:t>
            </a:r>
            <a:r>
              <a:rPr lang="ru-RU" dirty="0">
                <a:solidFill>
                  <a:srgbClr val="C00000"/>
                </a:solidFill>
              </a:rPr>
              <a:t>есть опыт решения данных проблем.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b="1" dirty="0"/>
              <a:t>1)Школа работает без текущих отметок. Нет поурочного балла, но есть система зачетных отметок (прообраз формирующего обучения</a:t>
            </a:r>
            <a:r>
              <a:rPr lang="ru-RU" sz="2200" b="1" dirty="0" smtClean="0"/>
              <a:t>).</a:t>
            </a:r>
            <a:endParaRPr lang="ru-RU" sz="2200" b="1" dirty="0"/>
          </a:p>
          <a:p>
            <a:pPr marL="0" indent="0">
              <a:buNone/>
            </a:pPr>
            <a:r>
              <a:rPr lang="ru-RU" sz="2200" b="1" dirty="0"/>
              <a:t>2) Действует система 15-балльной системы оценивания</a:t>
            </a:r>
            <a:r>
              <a:rPr lang="ru-RU" sz="2200" b="1" dirty="0" smtClean="0"/>
              <a:t>.</a:t>
            </a:r>
            <a:endParaRPr lang="ru-RU" sz="2200" b="1" dirty="0"/>
          </a:p>
          <a:p>
            <a:pPr marL="0" indent="0">
              <a:buNone/>
            </a:pPr>
            <a:r>
              <a:rPr lang="ru-RU" sz="2200" b="1" dirty="0"/>
              <a:t>3) Нет дневников, но есть альтернативные формы: «Записная книжка», «Лист контроля», «Портфолио», электронный журнал</a:t>
            </a:r>
            <a:r>
              <a:rPr lang="ru-RU" sz="2200" b="1" dirty="0" smtClean="0"/>
              <a:t>.</a:t>
            </a:r>
            <a:endParaRPr lang="ru-RU" sz="2200" b="1" dirty="0"/>
          </a:p>
          <a:p>
            <a:pPr marL="0" indent="0">
              <a:buNone/>
            </a:pPr>
            <a:r>
              <a:rPr lang="ru-RU" sz="2200" b="1" dirty="0"/>
              <a:t>4) Дифференцированное домашнее задание, дающее возможность выбора уровня сложности и глубины изучения материала</a:t>
            </a:r>
            <a:r>
              <a:rPr lang="ru-RU" sz="2200" b="1" dirty="0" smtClean="0"/>
              <a:t>.</a:t>
            </a:r>
            <a:endParaRPr lang="ru-RU" sz="2200" b="1" dirty="0"/>
          </a:p>
          <a:p>
            <a:pPr marL="0" indent="0">
              <a:buNone/>
            </a:pPr>
            <a:r>
              <a:rPr lang="ru-RU" sz="2200" b="1" dirty="0"/>
              <a:t>5) Школой отработана система формирования ключевых компетенций обучающихся и накоплен опыт по теме «Саморазвитие и самореализация личности обучающегося» через систему образовательных, воспитательных мероприятий и  школьного самоуправления. </a:t>
            </a:r>
          </a:p>
        </p:txBody>
      </p:sp>
    </p:spTree>
    <p:extLst>
      <p:ext uri="{BB962C8B-B14F-4D97-AF65-F5344CB8AC3E}">
        <p14:creationId xmlns:p14="http://schemas.microsoft.com/office/powerpoint/2010/main" val="2221583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Вторая проблема.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/>
              <a:t>Возросшее </a:t>
            </a:r>
            <a:r>
              <a:rPr lang="ru-RU" dirty="0"/>
              <a:t>желание выпускников школ быть успешными в социуме, возросшее желание родителей видеть ребёнка здоровым и самоопределившимся в сложной российской действительности вступает в противоречие с повышением уровня тревожности у обучающихся, чувством страха и неуверенности при проведении  контрольных процедур, неумением школьников противостоять стрессовым ситуациям,  неумением организоваться, анализировать свои ошибки и исправлять их. </a:t>
            </a:r>
          </a:p>
        </p:txBody>
      </p:sp>
    </p:spTree>
    <p:extLst>
      <p:ext uri="{BB962C8B-B14F-4D97-AF65-F5344CB8AC3E}">
        <p14:creationId xmlns:p14="http://schemas.microsoft.com/office/powerpoint/2010/main" val="3525954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67544" y="260648"/>
            <a:ext cx="8208912" cy="626469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2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Страх перед проверкой знаний – один из наиболее сильных по степени выраженности страхов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Но, зная критерии оценивания, обучающиеся не так сильно боятся получить плохую оценку. Заранее знакомясь с критериями, они делают выбор: либо стараются улучшить свои результаты, тренируясь, чтобы получить максимальный балл по определенному критерию и тем самым улучшить общую оценку; либо они оставляют все, как есть, но уже готовы к тому, что получат невысокий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 балл. 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Внедрение </a:t>
            </a:r>
            <a:r>
              <a:rPr lang="ru-RU" sz="23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критериальной</a:t>
            </a:r>
            <a:r>
              <a:rPr lang="ru-RU" sz="2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системы 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оценивания в учебный процесс </a:t>
            </a:r>
            <a:r>
              <a:rPr lang="ru-RU" sz="2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является психолого-педагогическим условием оптимизации личностных характеристик учащихся (мотивации, познавательной направленности, самооценки, уровня притязаний) и обеспечения эмоционального благополучия</a:t>
            </a:r>
            <a:r>
              <a:rPr lang="ru-RU" sz="23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 характеризующегося отсутствием выраженной школьной тревожности.</a:t>
            </a:r>
          </a:p>
        </p:txBody>
      </p:sp>
    </p:spTree>
    <p:extLst>
      <p:ext uri="{BB962C8B-B14F-4D97-AF65-F5344CB8AC3E}">
        <p14:creationId xmlns:p14="http://schemas.microsoft.com/office/powerpoint/2010/main" val="30136782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Третья проблема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91264" cy="485740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Учитель должен, согласно требованиям ФГОС, воспитать личность с активной жизненной гражданской позицией, способной к самоопределению и самоорганизации, но он психологически  к этому не готов и на практике не владеет технологиями сотрудничества, социального проектирования, к каким можно отнести формирующее и </a:t>
            </a:r>
            <a:r>
              <a:rPr lang="ru-RU" dirty="0" err="1"/>
              <a:t>критериальной</a:t>
            </a:r>
            <a:r>
              <a:rPr lang="ru-RU" dirty="0"/>
              <a:t> оценивание.</a:t>
            </a:r>
          </a:p>
        </p:txBody>
      </p:sp>
    </p:spTree>
    <p:extLst>
      <p:ext uri="{BB962C8B-B14F-4D97-AF65-F5344CB8AC3E}">
        <p14:creationId xmlns:p14="http://schemas.microsoft.com/office/powerpoint/2010/main" val="1244671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Проект </a:t>
            </a:r>
            <a:r>
              <a:rPr lang="ru-RU" dirty="0">
                <a:solidFill>
                  <a:srgbClr val="C00000"/>
                </a:solidFill>
              </a:rPr>
              <a:t>предполагает</a:t>
            </a:r>
            <a:r>
              <a:rPr lang="ru-RU" dirty="0"/>
              <a:t>,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что </a:t>
            </a:r>
            <a:r>
              <a:rPr lang="ru-RU" dirty="0">
                <a:solidFill>
                  <a:srgbClr val="C00000"/>
                </a:solidFill>
              </a:rPr>
              <a:t>через работу научно - методической лаборатории учителей-</a:t>
            </a:r>
            <a:r>
              <a:rPr lang="ru-RU" dirty="0" err="1">
                <a:solidFill>
                  <a:srgbClr val="C00000"/>
                </a:solidFill>
              </a:rPr>
              <a:t>тьюторов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 в рамках информационно-аналитического центра,  изучивших теорию и практику данного вопроса, </a:t>
            </a:r>
            <a:r>
              <a:rPr lang="ru-RU" dirty="0">
                <a:solidFill>
                  <a:srgbClr val="C00000"/>
                </a:solidFill>
              </a:rPr>
              <a:t>транслируется опыт  на других педагогов, родителей, обучающихся, участников постоянно  действующих семинаров, </a:t>
            </a:r>
            <a:r>
              <a:rPr lang="ru-RU" dirty="0" err="1">
                <a:solidFill>
                  <a:srgbClr val="C00000"/>
                </a:solidFill>
              </a:rPr>
              <a:t>вебинаров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dirty="0" err="1">
                <a:solidFill>
                  <a:srgbClr val="C00000"/>
                </a:solidFill>
              </a:rPr>
              <a:t>стажировочных</a:t>
            </a:r>
            <a:r>
              <a:rPr lang="ru-RU" dirty="0">
                <a:solidFill>
                  <a:srgbClr val="C00000"/>
                </a:solidFill>
              </a:rPr>
              <a:t> площадок. </a:t>
            </a:r>
            <a:r>
              <a:rPr lang="ru-RU" dirty="0"/>
              <a:t>Обучаются новым технологиям оценивания коллективы педагогов как нашей Школы, так и организаций, откликнувшихся на сетевое взаимодействие, </a:t>
            </a:r>
          </a:p>
        </p:txBody>
      </p:sp>
    </p:spTree>
    <p:extLst>
      <p:ext uri="{BB962C8B-B14F-4D97-AF65-F5344CB8AC3E}">
        <p14:creationId xmlns:p14="http://schemas.microsoft.com/office/powerpoint/2010/main" val="2562202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Состав работ (мероприятий) в рамках реализации </a:t>
            </a:r>
            <a:r>
              <a:rPr lang="ru-RU" b="1" dirty="0" smtClean="0">
                <a:solidFill>
                  <a:srgbClr val="C00000"/>
                </a:solidFill>
              </a:rPr>
              <a:t>проекта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1. Формирование </a:t>
            </a:r>
            <a:r>
              <a:rPr lang="ru-RU" b="1" dirty="0"/>
              <a:t>в образовательной организации нормативных правовых и организационно-методических условий системной инновационной </a:t>
            </a:r>
            <a:r>
              <a:rPr lang="ru-RU" b="1" dirty="0" smtClean="0"/>
              <a:t>деятельности, а именно: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1.1. </a:t>
            </a:r>
            <a:r>
              <a:rPr lang="ru-RU" dirty="0"/>
              <a:t>Р</a:t>
            </a:r>
            <a:r>
              <a:rPr lang="ru-RU" dirty="0" smtClean="0"/>
              <a:t>азработка </a:t>
            </a:r>
            <a:r>
              <a:rPr lang="ru-RU" dirty="0"/>
              <a:t>и реализация </a:t>
            </a:r>
            <a:r>
              <a:rPr lang="ru-RU" dirty="0">
                <a:solidFill>
                  <a:srgbClr val="C00000"/>
                </a:solidFill>
              </a:rPr>
              <a:t>«Программы психолого-педагогического сопровождения </a:t>
            </a:r>
            <a:r>
              <a:rPr lang="ru-RU" dirty="0"/>
              <a:t>внедрения технологий </a:t>
            </a:r>
            <a:r>
              <a:rPr lang="ru-RU" dirty="0" err="1"/>
              <a:t>критериального</a:t>
            </a:r>
            <a:r>
              <a:rPr lang="ru-RU" dirty="0"/>
              <a:t> и формирующего оценивания во ВСОКО ОО</a:t>
            </a:r>
            <a:r>
              <a:rPr lang="ru-RU" dirty="0" smtClean="0"/>
              <a:t>».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551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Состав работ (мероприятий) в рамках реализации </a:t>
            </a:r>
            <a:r>
              <a:rPr lang="ru-RU" b="1" dirty="0" smtClean="0">
                <a:solidFill>
                  <a:srgbClr val="C00000"/>
                </a:solidFill>
              </a:rPr>
              <a:t>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1.2.  Разработка </a:t>
            </a:r>
            <a:r>
              <a:rPr lang="ru-RU" dirty="0"/>
              <a:t>и реализация «Программы согласования действий субъектов образовательных отношений по формированию, развитию и мониторингу </a:t>
            </a:r>
            <a:r>
              <a:rPr lang="ru-RU" dirty="0" err="1"/>
              <a:t>метапредметных</a:t>
            </a:r>
            <a:r>
              <a:rPr lang="ru-RU" dirty="0"/>
              <a:t> и личностных результатов» </a:t>
            </a:r>
          </a:p>
          <a:p>
            <a:pPr marL="0" indent="0">
              <a:buNone/>
            </a:pPr>
            <a:r>
              <a:rPr lang="ru-RU" dirty="0" smtClean="0"/>
              <a:t>1.3.  Описание </a:t>
            </a:r>
            <a:r>
              <a:rPr lang="ru-RU" dirty="0"/>
              <a:t>механизмов и форм внедрения технологий формирующего и </a:t>
            </a:r>
            <a:r>
              <a:rPr lang="ru-RU" dirty="0" err="1"/>
              <a:t>критериального</a:t>
            </a:r>
            <a:r>
              <a:rPr lang="ru-RU" dirty="0"/>
              <a:t> оценивания в сборнике статей, видеоролике,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1.4. Разработка </a:t>
            </a:r>
            <a:r>
              <a:rPr lang="ru-RU" dirty="0"/>
              <a:t>диагностического инструментария по оценке индивидуальных образовательных достижений обучающихся в Школе.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20399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Состав работ (мероприятий) в рамках реализации </a:t>
            </a:r>
            <a:r>
              <a:rPr lang="ru-RU" b="1" dirty="0" smtClean="0">
                <a:solidFill>
                  <a:srgbClr val="C00000"/>
                </a:solidFill>
              </a:rPr>
              <a:t>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80309"/>
            <a:ext cx="8229600" cy="52578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300" b="1" dirty="0" smtClean="0"/>
              <a:t>2.</a:t>
            </a:r>
            <a:r>
              <a:rPr lang="ru-RU" sz="3300" b="1" dirty="0">
                <a:solidFill>
                  <a:srgbClr val="C00000"/>
                </a:solidFill>
              </a:rPr>
              <a:t> </a:t>
            </a:r>
            <a:r>
              <a:rPr lang="ru-RU" sz="3300" b="1" dirty="0"/>
              <a:t>Создание организационно-методических условий</a:t>
            </a:r>
            <a:r>
              <a:rPr lang="ru-RU" sz="3300" b="1" dirty="0" smtClean="0"/>
              <a:t>:</a:t>
            </a:r>
          </a:p>
          <a:p>
            <a:pPr marL="0" indent="0">
              <a:buNone/>
            </a:pPr>
            <a:r>
              <a:rPr lang="ru-RU" sz="3300" dirty="0" smtClean="0"/>
              <a:t>2.1.</a:t>
            </a:r>
            <a:r>
              <a:rPr lang="ru-RU" sz="3300" b="1" dirty="0"/>
              <a:t> </a:t>
            </a:r>
            <a:r>
              <a:rPr lang="ru-RU" sz="3300" b="1" dirty="0" smtClean="0"/>
              <a:t>создание научно-методической </a:t>
            </a:r>
            <a:r>
              <a:rPr lang="ru-RU" sz="3300" b="1" dirty="0"/>
              <a:t>лаборатории в рамках информационно-аналитического центра по</a:t>
            </a:r>
            <a:r>
              <a:rPr lang="ru-RU" sz="3300" dirty="0"/>
              <a:t> изучению технологий формирующего и </a:t>
            </a:r>
            <a:r>
              <a:rPr lang="ru-RU" sz="3300" dirty="0" err="1"/>
              <a:t>критериального</a:t>
            </a:r>
            <a:r>
              <a:rPr lang="ru-RU" sz="3300" dirty="0"/>
              <a:t> оценивания во ВСОКО ОО;</a:t>
            </a:r>
          </a:p>
          <a:p>
            <a:pPr marL="0" indent="0">
              <a:buNone/>
            </a:pPr>
            <a:r>
              <a:rPr lang="ru-RU" sz="3300" dirty="0" smtClean="0"/>
              <a:t>2.2. обучение </a:t>
            </a:r>
            <a:r>
              <a:rPr lang="ru-RU" sz="3300" dirty="0"/>
              <a:t>педагогов технологиям формирующего и </a:t>
            </a:r>
            <a:r>
              <a:rPr lang="ru-RU" sz="3300" dirty="0" err="1"/>
              <a:t>критериального</a:t>
            </a:r>
            <a:r>
              <a:rPr lang="ru-RU" sz="3300" dirty="0"/>
              <a:t> оценивания через </a:t>
            </a:r>
            <a:r>
              <a:rPr lang="ru-RU" sz="3300" b="1" dirty="0"/>
              <a:t>систему постоянно действующих  научно-методических семинаров</a:t>
            </a:r>
            <a:r>
              <a:rPr lang="ru-RU" sz="3300" dirty="0"/>
              <a:t>; </a:t>
            </a:r>
            <a:r>
              <a:rPr lang="ru-RU" sz="3300" b="1" dirty="0"/>
              <a:t>стажировок, </a:t>
            </a:r>
            <a:r>
              <a:rPr lang="ru-RU" sz="3300" b="1" dirty="0" err="1"/>
              <a:t>вебинаров</a:t>
            </a:r>
            <a:r>
              <a:rPr lang="ru-RU" sz="3300" dirty="0"/>
              <a:t>, участие педагогов в региональной методический сети </a:t>
            </a:r>
            <a:r>
              <a:rPr lang="ru-RU" sz="3300" u="sng" dirty="0">
                <a:hlinkClick r:id="rId2"/>
              </a:rPr>
              <a:t>http://ipk74.ru/set-npp/</a:t>
            </a:r>
            <a:r>
              <a:rPr lang="ru-RU" sz="3300" dirty="0"/>
              <a:t>, в федеральной методической сети </a:t>
            </a:r>
            <a:r>
              <a:rPr lang="ru-RU" sz="3300" u="sng" dirty="0">
                <a:hlinkClick r:id="rId3"/>
              </a:rPr>
              <a:t>http://</a:t>
            </a:r>
            <a:r>
              <a:rPr lang="ru-RU" sz="3300" u="sng" dirty="0" smtClean="0">
                <a:hlinkClick r:id="rId3"/>
              </a:rPr>
              <a:t>fip.kpmo.ru/</a:t>
            </a:r>
            <a:endParaRPr lang="ru-RU" sz="3300" dirty="0"/>
          </a:p>
          <a:p>
            <a:pPr marL="0" indent="0">
              <a:buNone/>
            </a:pPr>
            <a:r>
              <a:rPr lang="ru-RU" sz="3300" dirty="0" smtClean="0"/>
              <a:t>2.3.повышение </a:t>
            </a:r>
            <a:r>
              <a:rPr lang="ru-RU" sz="3300" dirty="0"/>
              <a:t>квалификации педагогов через курсы на базе ГБУ ДПО ЧИППКРО и ГБУ ДПО РЦОКИО</a:t>
            </a:r>
            <a:r>
              <a:rPr lang="ru-RU" sz="3300" dirty="0" smtClean="0"/>
              <a:t>;</a:t>
            </a:r>
          </a:p>
          <a:p>
            <a:pPr marL="0" indent="0">
              <a:buNone/>
            </a:pPr>
            <a:r>
              <a:rPr lang="ru-RU" sz="3300" dirty="0" smtClean="0"/>
              <a:t>2.4.</a:t>
            </a:r>
            <a:r>
              <a:rPr lang="ru-RU" sz="3300" dirty="0"/>
              <a:t> создания </a:t>
            </a:r>
            <a:r>
              <a:rPr lang="ru-RU" sz="3300" b="1" dirty="0"/>
              <a:t>системы действующих лекториев и семинаров по психологическому, научно - методическому просвещению и консультированию родителей и обучающихся </a:t>
            </a:r>
            <a:endParaRPr lang="ru-RU" sz="3300" b="1" dirty="0" smtClean="0"/>
          </a:p>
          <a:p>
            <a:pPr marL="0" indent="0">
              <a:buNone/>
            </a:pPr>
            <a:endParaRPr lang="ru-RU" sz="33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41376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01608" cy="135902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Состав работ (мероприятий) в рамках реализации </a:t>
            </a:r>
            <a:r>
              <a:rPr lang="ru-RU" b="1" dirty="0" smtClean="0">
                <a:solidFill>
                  <a:srgbClr val="C00000"/>
                </a:solidFill>
              </a:rPr>
              <a:t>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 обязательным условиям успешного формирования </a:t>
            </a:r>
            <a:r>
              <a:rPr lang="ru-RU" dirty="0" err="1"/>
              <a:t>метапредметных</a:t>
            </a:r>
            <a:r>
              <a:rPr lang="ru-RU" dirty="0"/>
              <a:t> и личностных результатов относится создание методически единого пространства внутри образовательной организации как во время уроков, так и вне их. </a:t>
            </a:r>
          </a:p>
        </p:txBody>
      </p:sp>
    </p:spTree>
    <p:extLst>
      <p:ext uri="{BB962C8B-B14F-4D97-AF65-F5344CB8AC3E}">
        <p14:creationId xmlns:p14="http://schemas.microsoft.com/office/powerpoint/2010/main" val="22048019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Конкретные отчетные  мероприятия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/>
              <a:t>Создание </a:t>
            </a:r>
            <a:r>
              <a:rPr lang="ru-RU" b="1" dirty="0"/>
              <a:t>видеоролика (10 минут) о ходе и реализации инновационной деятельности МАОУ «СОШ № 104» в рамках </a:t>
            </a:r>
            <a:r>
              <a:rPr lang="ru-RU" b="1" dirty="0" smtClean="0"/>
              <a:t>проекта</a:t>
            </a:r>
            <a:r>
              <a:rPr lang="ru-RU" dirty="0" smtClean="0"/>
              <a:t>.</a:t>
            </a:r>
          </a:p>
          <a:p>
            <a:pPr marL="514350" indent="-514350">
              <a:buFont typeface="Arial" pitchFamily="34" charset="0"/>
              <a:buAutoNum type="arabicParenR"/>
            </a:pPr>
            <a:r>
              <a:rPr lang="ru-RU" b="1" dirty="0">
                <a:solidFill>
                  <a:srgbClr val="C00000"/>
                </a:solidFill>
              </a:rPr>
              <a:t>П</a:t>
            </a:r>
            <a:r>
              <a:rPr lang="ru-RU" b="1" dirty="0" smtClean="0">
                <a:solidFill>
                  <a:srgbClr val="C00000"/>
                </a:solidFill>
              </a:rPr>
              <a:t>роведение </a:t>
            </a:r>
            <a:r>
              <a:rPr lang="ru-RU" b="1" dirty="0">
                <a:solidFill>
                  <a:srgbClr val="C00000"/>
                </a:solidFill>
              </a:rPr>
              <a:t>обучающих  </a:t>
            </a:r>
            <a:r>
              <a:rPr lang="ru-RU" b="1" dirty="0" smtClean="0">
                <a:solidFill>
                  <a:srgbClr val="C00000"/>
                </a:solidFill>
              </a:rPr>
              <a:t>очных семинаров, стажировок</a:t>
            </a:r>
            <a:r>
              <a:rPr lang="ru-RU" b="1" smtClean="0">
                <a:solidFill>
                  <a:srgbClr val="C00000"/>
                </a:solidFill>
              </a:rPr>
              <a:t>, онлайн-педсоветов.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514350" indent="-514350">
              <a:buFont typeface="Arial" pitchFamily="34" charset="0"/>
              <a:buAutoNum type="arabicParenR"/>
            </a:pPr>
            <a:r>
              <a:rPr lang="ru-RU" b="1" dirty="0" smtClean="0">
                <a:solidFill>
                  <a:srgbClr val="C00000"/>
                </a:solidFill>
              </a:rPr>
              <a:t> 5 </a:t>
            </a:r>
            <a:r>
              <a:rPr lang="ru-RU" b="1" dirty="0" err="1" smtClean="0">
                <a:solidFill>
                  <a:srgbClr val="C00000"/>
                </a:solidFill>
              </a:rPr>
              <a:t>вебинаров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для  разных целевых  групп:</a:t>
            </a:r>
            <a:endParaRPr lang="ru-RU" dirty="0">
              <a:solidFill>
                <a:srgbClr val="C00000"/>
              </a:solidFill>
            </a:endParaRPr>
          </a:p>
          <a:p>
            <a:pPr marL="514350" indent="-514350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5071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00B050"/>
                </a:solidFill>
              </a:rPr>
              <a:t>Высшее искусство учителя – 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00B050"/>
                </a:solidFill>
              </a:rPr>
              <a:t>п</a:t>
            </a:r>
            <a:r>
              <a:rPr lang="ru-RU" sz="4000" b="1" dirty="0" smtClean="0">
                <a:solidFill>
                  <a:srgbClr val="00B050"/>
                </a:solidFill>
              </a:rPr>
              <a:t>робуждать радость познания и творческого самосовершенствования.</a:t>
            </a:r>
          </a:p>
          <a:p>
            <a:pPr marL="0" indent="0" algn="r">
              <a:buNone/>
            </a:pPr>
            <a:endParaRPr lang="ru-RU" sz="4000" b="1" dirty="0">
              <a:solidFill>
                <a:srgbClr val="00B050"/>
              </a:solidFill>
            </a:endParaRPr>
          </a:p>
          <a:p>
            <a:pPr marL="0" indent="0" algn="r">
              <a:buNone/>
            </a:pPr>
            <a:r>
              <a:rPr lang="ru-RU" sz="4000" b="1" dirty="0" smtClean="0">
                <a:solidFill>
                  <a:srgbClr val="00B050"/>
                </a:solidFill>
              </a:rPr>
              <a:t>А. Эйнштейн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192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14350" indent="-514350"/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5 </a:t>
            </a:r>
            <a:r>
              <a:rPr lang="ru-RU" b="1" dirty="0" err="1">
                <a:solidFill>
                  <a:srgbClr val="C00000"/>
                </a:solidFill>
              </a:rPr>
              <a:t>вебинаров</a:t>
            </a:r>
            <a:r>
              <a:rPr lang="ru-RU" b="1" dirty="0">
                <a:solidFill>
                  <a:srgbClr val="C00000"/>
                </a:solidFill>
              </a:rPr>
              <a:t> для  разных целевых  групп: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 algn="just">
              <a:buAutoNum type="arabicPeriod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«Модель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апробации и внедрения технологий формирующего и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критериального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оценивания во ВСОКО ОО: цели, задачи, условия, механизмы,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процессуальный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результативный компоненты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457200" indent="-457200" algn="just"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«Влияние формирующего и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критериального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оценивания в ОО на личностные характеристики учащихся»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«Управление внедрением системы формирующего и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критериального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оценивания в образовательных организациях разных типов: опыт «МАОУ СОШ №104», проблемы и трудности, пути преодоления, позитивные результаты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457200" indent="-457200" algn="just">
              <a:buAutoNum type="arabicPeriod"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602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5 </a:t>
            </a:r>
            <a:r>
              <a:rPr lang="ru-RU" b="1" dirty="0" err="1">
                <a:solidFill>
                  <a:srgbClr val="C00000"/>
                </a:solidFill>
              </a:rPr>
              <a:t>вебинаров</a:t>
            </a:r>
            <a:r>
              <a:rPr lang="ru-RU" b="1" dirty="0">
                <a:solidFill>
                  <a:srgbClr val="C00000"/>
                </a:solidFill>
              </a:rPr>
              <a:t> для  разных целевых  групп: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«Педагогические возможности формирующего и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критериального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оценивания образовательных результатов обучающихся. Планирование, проведение, анализ и интерпретация результатов исследований по формирующему и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критериальному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оцениванию образовательных результатов обучающихся».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«Реализация механизмов взаимодействия обучающихся, родителей, педагогического коллектива, руководства образовательной организацией, специалистов управления образования по внедрению технологий формирующего, 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критериального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оценивания во ВСОКО ОО с целью повышения результатов  индивидуальных образовательных достижений обучающихся».</a:t>
            </a:r>
          </a:p>
        </p:txBody>
      </p:sp>
    </p:spTree>
    <p:extLst>
      <p:ext uri="{BB962C8B-B14F-4D97-AF65-F5344CB8AC3E}">
        <p14:creationId xmlns:p14="http://schemas.microsoft.com/office/powerpoint/2010/main" val="13299380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178621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Не бойтесь расти медленно, бойтесь оставаться неизменным.</a:t>
            </a:r>
            <a:br>
              <a:rPr lang="ru-RU" sz="3200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780928"/>
            <a:ext cx="8219256" cy="3345235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00B050"/>
                </a:solidFill>
              </a:rPr>
              <a:t>Высшее искусство учителя –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B050"/>
                </a:solidFill>
              </a:rPr>
              <a:t>пробуждать радость познания и творческого самосовершенствования.</a:t>
            </a:r>
          </a:p>
          <a:p>
            <a:pPr marL="0" indent="0" algn="r">
              <a:buNone/>
            </a:pPr>
            <a:endParaRPr lang="ru-RU" b="1" dirty="0">
              <a:solidFill>
                <a:srgbClr val="00B050"/>
              </a:solidFill>
            </a:endParaRPr>
          </a:p>
          <a:p>
            <a:pPr marL="0" indent="0" algn="r">
              <a:buNone/>
            </a:pPr>
            <a:r>
              <a:rPr lang="ru-RU" b="1" dirty="0">
                <a:solidFill>
                  <a:srgbClr val="00B050"/>
                </a:solidFill>
              </a:rPr>
              <a:t>А. Эйнштейн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9918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Реализация </a:t>
            </a:r>
            <a:r>
              <a:rPr lang="ru-RU" dirty="0" err="1" smtClean="0"/>
              <a:t>ФИПа</a:t>
            </a:r>
            <a:r>
              <a:rPr lang="ru-RU" dirty="0" smtClean="0"/>
              <a:t> по теме: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« Апробация </a:t>
            </a:r>
            <a:r>
              <a:rPr lang="ru-RU" b="1" dirty="0"/>
              <a:t>и внедрение технологий формирующего и </a:t>
            </a:r>
            <a:r>
              <a:rPr lang="ru-RU" b="1" dirty="0" err="1"/>
              <a:t>критериального</a:t>
            </a:r>
            <a:r>
              <a:rPr lang="ru-RU" b="1" dirty="0"/>
              <a:t> оценивания </a:t>
            </a:r>
            <a:r>
              <a:rPr lang="ru-RU" dirty="0"/>
              <a:t>во внутренней системе оценки качества образования образовательной организации (ВСОКО ОО)</a:t>
            </a:r>
            <a:r>
              <a:rPr lang="ru-RU" b="1" dirty="0"/>
              <a:t> с целью повышения результатов  индивидуальных образовательных достижений </a:t>
            </a:r>
            <a:r>
              <a:rPr lang="ru-RU" b="1" dirty="0" smtClean="0"/>
              <a:t>обучающихся».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846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119675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Под формирующим оцениванием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363272" cy="4929411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4400" dirty="0" smtClean="0"/>
              <a:t>понимается </a:t>
            </a:r>
            <a:r>
              <a:rPr lang="ru-RU" sz="4400" b="1" dirty="0"/>
              <a:t>оценивание прогресса ученика в достижении образовательных результатов </a:t>
            </a:r>
            <a:r>
              <a:rPr lang="ru-RU" sz="4400" dirty="0"/>
              <a:t>в процессе обучения, проводимое совместно учителем и учеником, с целью определения </a:t>
            </a:r>
            <a:endParaRPr lang="ru-RU" sz="4400" dirty="0" smtClean="0"/>
          </a:p>
          <a:p>
            <a:pPr marL="0" indent="0">
              <a:buNone/>
            </a:pPr>
            <a:r>
              <a:rPr lang="ru-RU" sz="4400" dirty="0" smtClean="0"/>
              <a:t>1) текущего </a:t>
            </a:r>
            <a:r>
              <a:rPr lang="ru-RU" sz="4400" dirty="0"/>
              <a:t>состояния </a:t>
            </a:r>
            <a:r>
              <a:rPr lang="ru-RU" sz="4400" dirty="0" err="1"/>
              <a:t>обученности</a:t>
            </a:r>
            <a:r>
              <a:rPr lang="ru-RU" sz="4400" dirty="0"/>
              <a:t>, </a:t>
            </a:r>
            <a:endParaRPr lang="ru-RU" sz="4400" dirty="0" smtClean="0"/>
          </a:p>
          <a:p>
            <a:pPr marL="0" indent="0">
              <a:buNone/>
            </a:pPr>
            <a:r>
              <a:rPr lang="ru-RU" sz="4400" dirty="0" smtClean="0"/>
              <a:t>2) путей </a:t>
            </a:r>
            <a:r>
              <a:rPr lang="ru-RU" sz="4400" dirty="0"/>
              <a:t>перспективного развития учащегося, </a:t>
            </a:r>
            <a:endParaRPr lang="ru-RU" sz="4400" dirty="0" smtClean="0"/>
          </a:p>
          <a:p>
            <a:pPr marL="0" indent="0">
              <a:buNone/>
            </a:pPr>
            <a:r>
              <a:rPr lang="ru-RU" sz="4400" dirty="0" smtClean="0"/>
              <a:t>3) мотивирования </a:t>
            </a:r>
            <a:r>
              <a:rPr lang="ru-RU" sz="4400" dirty="0"/>
              <a:t>его на дальнейшее обучение</a:t>
            </a:r>
            <a:r>
              <a:rPr lang="ru-RU" sz="4400" dirty="0" smtClean="0"/>
              <a:t>,</a:t>
            </a:r>
          </a:p>
          <a:p>
            <a:pPr marL="0" indent="0">
              <a:buNone/>
            </a:pPr>
            <a:r>
              <a:rPr lang="ru-RU" sz="4400" dirty="0" smtClean="0"/>
              <a:t>4) </a:t>
            </a:r>
            <a:r>
              <a:rPr lang="ru-RU" sz="4400" dirty="0"/>
              <a:t>планирование целей и путей их достижения.</a:t>
            </a:r>
            <a:r>
              <a:rPr lang="ru-RU" sz="4400" b="1" dirty="0"/>
              <a:t> </a:t>
            </a:r>
            <a:endParaRPr lang="ru-RU" sz="4400" b="1" dirty="0" smtClean="0"/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r>
              <a:rPr lang="ru-RU" sz="4400" dirty="0" smtClean="0"/>
              <a:t>Формирующее </a:t>
            </a:r>
            <a:r>
              <a:rPr lang="ru-RU" sz="4400" dirty="0"/>
              <a:t>оценивание можно использовать, чтобы оценить готовность учащихся к образовательной деятельности, поддержать самостоятельность и взаимодействие, обеспечить диагностическую обратную связь ученикам и учителям, отслеживать прогресс в обучении. </a:t>
            </a:r>
          </a:p>
        </p:txBody>
      </p:sp>
    </p:spTree>
    <p:extLst>
      <p:ext uri="{BB962C8B-B14F-4D97-AF65-F5344CB8AC3E}">
        <p14:creationId xmlns:p14="http://schemas.microsoft.com/office/powerpoint/2010/main" val="1811967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/>
              <a:t>Критериальная</a:t>
            </a:r>
            <a:r>
              <a:rPr lang="ru-RU" b="1" dirty="0"/>
              <a:t> система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/>
              <a:t>учебных </a:t>
            </a:r>
            <a:r>
              <a:rPr lang="ru-RU" dirty="0"/>
              <a:t>достижений предполагает сравнение достижений каждого учащегося с коллективно выработанными, четко определенными критериями. Это дает возможность включить в процесс оценивания всех участников образовательного процесса, делает очевидным механизм выставления отметок, формирует готовность и способность контролировать и оценивать свою деятельность, позволяет отрефлексировать обучающимся свой прогресс в ходе обучения и установить, а затем устранить причины возникновения трудностей.</a:t>
            </a:r>
          </a:p>
        </p:txBody>
      </p:sp>
    </p:spTree>
    <p:extLst>
      <p:ext uri="{BB962C8B-B14F-4D97-AF65-F5344CB8AC3E}">
        <p14:creationId xmlns:p14="http://schemas.microsoft.com/office/powerpoint/2010/main" val="1830988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Новизна инновационного проекта.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Педагогическая сущность технологии формирующего и </a:t>
            </a:r>
            <a:r>
              <a:rPr lang="ru-RU" dirty="0" err="1"/>
              <a:t>критериального</a:t>
            </a:r>
            <a:r>
              <a:rPr lang="ru-RU" dirty="0"/>
              <a:t> оценивания заключается в </a:t>
            </a:r>
            <a:r>
              <a:rPr lang="ru-RU" b="1" dirty="0"/>
              <a:t>формировании учебно-познавательной мотивации и учебно-познавательной компетентности обучающихся, а именно</a:t>
            </a:r>
            <a:r>
              <a:rPr lang="ru-RU" dirty="0"/>
              <a:t>: готовности и способности осуществлять самостоятельную учебно-познавательную деятельность, направленную на усвоение знаний и способов их приобретения; концентрировать внимание; критически мыслить; оценивать собственные возможности и учебные достижения.</a:t>
            </a:r>
          </a:p>
        </p:txBody>
      </p:sp>
    </p:spTree>
    <p:extLst>
      <p:ext uri="{BB962C8B-B14F-4D97-AF65-F5344CB8AC3E}">
        <p14:creationId xmlns:p14="http://schemas.microsoft.com/office/powerpoint/2010/main" val="2527316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43408"/>
            <a:ext cx="8147248" cy="1052736"/>
          </a:xfrm>
        </p:spPr>
        <p:txBody>
          <a:bodyPr/>
          <a:lstStyle/>
          <a:p>
            <a:r>
              <a:rPr lang="ru-RU" dirty="0" smtClean="0"/>
              <a:t>Задачи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19" y="764704"/>
            <a:ext cx="8809353" cy="6093296"/>
          </a:xfrm>
        </p:spPr>
        <p:txBody>
          <a:bodyPr>
            <a:normAutofit fontScale="40000" lnSpcReduction="20000"/>
          </a:bodyPr>
          <a:lstStyle/>
          <a:p>
            <a:pPr marL="514350" indent="-514350">
              <a:lnSpc>
                <a:spcPct val="120000"/>
              </a:lnSpc>
              <a:buAutoNum type="arabicParenR"/>
            </a:pP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сети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образовательных организаций ,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заинтересованных в апробации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и внедрения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технологий формирующего и </a:t>
            </a:r>
            <a:r>
              <a:rPr lang="ru-RU" sz="4000" dirty="0" err="1">
                <a:latin typeface="Arial" panose="020B0604020202020204" pitchFamily="34" charset="0"/>
                <a:cs typeface="Arial" panose="020B0604020202020204" pitchFamily="34" charset="0"/>
              </a:rPr>
              <a:t>критериального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 оценивания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(ТФ и КО) во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ВСОКО ОО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   Создание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нормативных, научно - методических, организационных, </a:t>
            </a:r>
            <a:r>
              <a:rPr lang="ru-RU" sz="4000" dirty="0" err="1">
                <a:latin typeface="Arial" panose="020B0604020202020204" pitchFamily="34" charset="0"/>
                <a:cs typeface="Arial" panose="020B0604020202020204" pitchFamily="34" charset="0"/>
              </a:rPr>
              <a:t>психолого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 педагогических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условий для апробации и внедрения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ТФ и КО во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ВСОКО  в МАОУ «СОШ №104»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и других организациях сетевого взаимодействия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    Внедрение ТФ и КО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во ВСОКО ОО и оптимизация оценочных процедур, совершенствование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инструментария.</a:t>
            </a:r>
          </a:p>
          <a:p>
            <a:pPr marL="0" indent="0">
              <a:lnSpc>
                <a:spcPct val="120000"/>
              </a:lnSpc>
              <a:buNone/>
            </a:pPr>
            <a:endParaRPr lang="ru-RU" sz="4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Обобщение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и распространение опыта (в форме научных  и учебно-методических публикаций, организации и проведения </a:t>
            </a:r>
            <a:r>
              <a:rPr lang="ru-RU" sz="4000" dirty="0" err="1">
                <a:latin typeface="Arial" panose="020B0604020202020204" pitchFamily="34" charset="0"/>
                <a:cs typeface="Arial" panose="020B0604020202020204" pitchFamily="34" charset="0"/>
              </a:rPr>
              <a:t>вебинаров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, семинаров, стажировок) по внедрению технологий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ТФ и КО во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ВСОКО ОО и достижение устойчивой тенденции положительной динамики  личностных и </a:t>
            </a:r>
            <a:r>
              <a:rPr lang="ru-RU" sz="4000" dirty="0" err="1">
                <a:latin typeface="Arial" panose="020B0604020202020204" pitchFamily="34" charset="0"/>
                <a:cs typeface="Arial" panose="020B0604020202020204" pitchFamily="34" charset="0"/>
              </a:rPr>
              <a:t>метапредметных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 результатов обучающихся  в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МАОУ «СОШ №104»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и ее сетевых партнеров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5)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Реализация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механизмов взаимодействия обучающихся, родителей, педагогического коллектива, руководства образовательной организацией по внедрению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ТФ и КО во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ВСОКО ОО с целью повышения результатов  индивидуальных образовательных достижений обучающихся.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25877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Перспективы </a:t>
            </a:r>
            <a:r>
              <a:rPr lang="ru-RU" dirty="0" smtClean="0"/>
              <a:t>дальнейшее </a:t>
            </a:r>
            <a:r>
              <a:rPr lang="ru-RU" dirty="0"/>
              <a:t>развитие инновационного проекта </a:t>
            </a:r>
            <a:r>
              <a:rPr lang="ru-RU" dirty="0" smtClean="0"/>
              <a:t>связаны 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ru-RU" b="1" dirty="0" smtClean="0"/>
              <a:t>обеспечением </a:t>
            </a:r>
            <a:r>
              <a:rPr lang="ru-RU" b="1" dirty="0"/>
              <a:t>устойчивой динамики повышения результатов  индивидуальных образовательных достижений обучающихся,</a:t>
            </a:r>
          </a:p>
          <a:p>
            <a:pPr>
              <a:lnSpc>
                <a:spcPct val="120000"/>
              </a:lnSpc>
            </a:pPr>
            <a:r>
              <a:rPr lang="ru-RU" b="1" dirty="0" smtClean="0"/>
              <a:t>внедрением </a:t>
            </a:r>
            <a:r>
              <a:rPr lang="ru-RU" b="1" dirty="0"/>
              <a:t>(тиражированием) технологий формирующего и </a:t>
            </a:r>
            <a:r>
              <a:rPr lang="ru-RU" b="1" dirty="0" err="1"/>
              <a:t>критериального</a:t>
            </a:r>
            <a:r>
              <a:rPr lang="ru-RU" b="1" dirty="0"/>
              <a:t> оценивания путем формирования виртуальных сетевых научно-методических лабораторий и проектных групп с участием экспертного сообщества ОО, вузов, представителей управления образованием, родителей и   членов общественной экспертизы.</a:t>
            </a:r>
          </a:p>
          <a:p>
            <a:pPr>
              <a:lnSpc>
                <a:spcPct val="120000"/>
              </a:lnSpc>
            </a:pPr>
            <a:r>
              <a:rPr lang="ru-RU" b="1" dirty="0" smtClean="0"/>
              <a:t> </a:t>
            </a:r>
            <a:r>
              <a:rPr lang="ru-RU" b="1" dirty="0"/>
              <a:t>расширением участия государственно-общественного управления и школьного самоуправления в реализации модели апробации и внедрения технологий формирующего и </a:t>
            </a:r>
            <a:r>
              <a:rPr lang="ru-RU" b="1" dirty="0" err="1"/>
              <a:t>критериального</a:t>
            </a:r>
            <a:r>
              <a:rPr lang="ru-RU" b="1" dirty="0"/>
              <a:t> оценивания во ВСОКО ОО.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3985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Первая проблема. </a:t>
            </a:r>
            <a:r>
              <a:rPr lang="ru-RU" sz="2800" dirty="0">
                <a:solidFill>
                  <a:srgbClr val="C00000"/>
                </a:solidFill>
              </a:rPr>
              <a:t>Противоречия между требованиями ФГОС по изменению ВСОКО и сложившейся традиционной системой оценивания</a:t>
            </a:r>
            <a:r>
              <a:rPr lang="ru-RU" sz="2800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Традиционная система оценивания не отвечает вызовам времени, для неё характерны некоторые негативные моменты: разные подходы в оценивании похожих образовательных ситуаций, отсутствие единых требований, ограниченность 5-балльной системы, неучастие обучающихся в оценивании, возрастание чувства тревожности обучающихся, доходящее до стрессов и нервных заболеваний. </a:t>
            </a:r>
          </a:p>
        </p:txBody>
      </p:sp>
    </p:spTree>
    <p:extLst>
      <p:ext uri="{BB962C8B-B14F-4D97-AF65-F5344CB8AC3E}">
        <p14:creationId xmlns:p14="http://schemas.microsoft.com/office/powerpoint/2010/main" val="6807297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1433</Words>
  <Application>Microsoft Office PowerPoint</Application>
  <PresentationFormat>Экран (4:3)</PresentationFormat>
  <Paragraphs>83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Arial Black</vt:lpstr>
      <vt:lpstr>Batang</vt:lpstr>
      <vt:lpstr>Calibri</vt:lpstr>
      <vt:lpstr>Тема Office</vt:lpstr>
      <vt:lpstr> Проектируем учебный 2018-2019 год </vt:lpstr>
      <vt:lpstr>Презентация PowerPoint</vt:lpstr>
      <vt:lpstr>Реализация ФИПа по теме:</vt:lpstr>
      <vt:lpstr>Под формирующим оцениванием</vt:lpstr>
      <vt:lpstr>Критериальная система оценивания</vt:lpstr>
      <vt:lpstr>Новизна инновационного проекта.</vt:lpstr>
      <vt:lpstr>Задачи проекта</vt:lpstr>
      <vt:lpstr>Перспективы дальнейшее развитие инновационного проекта связаны с</vt:lpstr>
      <vt:lpstr>Первая проблема. Противоречия между требованиями ФГОС по изменению ВСОКО и сложившейся традиционной системой оценивания.</vt:lpstr>
      <vt:lpstr> В МАОУ «СОШ № 104» есть опыт решения данных проблем.</vt:lpstr>
      <vt:lpstr>Вторая проблема.</vt:lpstr>
      <vt:lpstr>Презентация PowerPoint</vt:lpstr>
      <vt:lpstr>Третья проблема</vt:lpstr>
      <vt:lpstr>Проект предполагает,</vt:lpstr>
      <vt:lpstr>Состав работ (мероприятий) в рамках реализации проекта</vt:lpstr>
      <vt:lpstr>Состав работ (мероприятий) в рамках реализации проекта</vt:lpstr>
      <vt:lpstr>Состав работ (мероприятий) в рамках реализации проекта</vt:lpstr>
      <vt:lpstr>Состав работ (мероприятий) в рамках реализации проекта</vt:lpstr>
      <vt:lpstr>Конкретные отчетные  мероприятия</vt:lpstr>
      <vt:lpstr>  5 вебинаров для  разных целевых  групп:  </vt:lpstr>
      <vt:lpstr> 5 вебинаров для  разных целевых  групп: </vt:lpstr>
      <vt:lpstr>Не бойтесь расти медленно, бойтесь оставаться неизменным.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Итоги. Проблемы Пути решения</dc:title>
  <dc:creator>Игорь</dc:creator>
  <cp:lastModifiedBy>Оксана Запорожан</cp:lastModifiedBy>
  <cp:revision>26</cp:revision>
  <dcterms:created xsi:type="dcterms:W3CDTF">2018-06-07T17:15:53Z</dcterms:created>
  <dcterms:modified xsi:type="dcterms:W3CDTF">2018-09-12T12:14:58Z</dcterms:modified>
</cp:coreProperties>
</file>